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9753600" cy="7315200"/>
  <p:notesSz cx="6858000" cy="9144000"/>
  <p:embeddedFontLst>
    <p:embeddedFont>
      <p:font typeface="Miriam Elagean Bold" charset="1" panose="01000503000000020003"/>
      <p:regular r:id="rId12"/>
    </p:embeddedFont>
    <p:embeddedFont>
      <p:font typeface="Miriam Elagean" charset="1" panose="01000503000000020003"/>
      <p:regular r:id="rId13"/>
    </p:embeddedFont>
    <p:embeddedFont>
      <p:font typeface="Josefin Sans" charset="1" panose="00000500000000000000"/>
      <p:regular r:id="rId14"/>
    </p:embeddedFont>
    <p:embeddedFont>
      <p:font typeface="Josefin Sans Bold" charset="1" panose="000008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5057939" cy="7315200"/>
            <a:chOff x="0" y="0"/>
            <a:chExt cx="3208045" cy="46397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08045" cy="4639733"/>
            </a:xfrm>
            <a:custGeom>
              <a:avLst/>
              <a:gdLst/>
              <a:ahLst/>
              <a:cxnLst/>
              <a:rect r="r" b="b" t="t" l="l"/>
              <a:pathLst>
                <a:path h="4639733" w="3208045">
                  <a:moveTo>
                    <a:pt x="0" y="0"/>
                  </a:moveTo>
                  <a:lnTo>
                    <a:pt x="3208045" y="0"/>
                  </a:lnTo>
                  <a:lnTo>
                    <a:pt x="3208045" y="4639733"/>
                  </a:lnTo>
                  <a:lnTo>
                    <a:pt x="0" y="4639733"/>
                  </a:lnTo>
                  <a:close/>
                </a:path>
              </a:pathLst>
            </a:custGeom>
            <a:solidFill>
              <a:srgbClr val="BFBEB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511791" y="854893"/>
            <a:ext cx="3834673" cy="5605414"/>
            <a:chOff x="0" y="0"/>
            <a:chExt cx="1913890" cy="279766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2797669"/>
            </a:xfrm>
            <a:custGeom>
              <a:avLst/>
              <a:gdLst/>
              <a:ahLst/>
              <a:cxnLst/>
              <a:rect r="r" b="b" t="t" l="l"/>
              <a:pathLst>
                <a:path h="2797669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2797669"/>
                  </a:lnTo>
                  <a:lnTo>
                    <a:pt x="0" y="279766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800316" y="1142287"/>
            <a:ext cx="3257623" cy="5030625"/>
            <a:chOff x="0" y="0"/>
            <a:chExt cx="4343498" cy="6707500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2"/>
            <a:srcRect l="6829" t="0" r="6829" b="0"/>
            <a:stretch>
              <a:fillRect/>
            </a:stretch>
          </p:blipFill>
          <p:spPr>
            <a:xfrm flipH="false" flipV="false">
              <a:off x="0" y="0"/>
              <a:ext cx="4343498" cy="6707500"/>
            </a:xfrm>
            <a:prstGeom prst="rect">
              <a:avLst/>
            </a:prstGeom>
          </p:spPr>
        </p:pic>
      </p:grpSp>
      <p:grpSp>
        <p:nvGrpSpPr>
          <p:cNvPr name="Group 8" id="8"/>
          <p:cNvGrpSpPr/>
          <p:nvPr/>
        </p:nvGrpSpPr>
        <p:grpSpPr>
          <a:xfrm rot="0">
            <a:off x="0" y="3291840"/>
            <a:ext cx="2481098" cy="731520"/>
            <a:chOff x="0" y="0"/>
            <a:chExt cx="1573659" cy="46397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73659" cy="463973"/>
            </a:xfrm>
            <a:custGeom>
              <a:avLst/>
              <a:gdLst/>
              <a:ahLst/>
              <a:cxnLst/>
              <a:rect r="r" b="b" t="t" l="l"/>
              <a:pathLst>
                <a:path h="463973" w="1573659">
                  <a:moveTo>
                    <a:pt x="0" y="0"/>
                  </a:moveTo>
                  <a:lnTo>
                    <a:pt x="1573659" y="0"/>
                  </a:lnTo>
                  <a:lnTo>
                    <a:pt x="1573659" y="463973"/>
                  </a:lnTo>
                  <a:lnTo>
                    <a:pt x="0" y="463973"/>
                  </a:lnTo>
                  <a:close/>
                </a:path>
              </a:pathLst>
            </a:custGeom>
            <a:solidFill>
              <a:srgbClr val="EBEBE8"/>
            </a:solidFill>
          </p:spPr>
        </p:sp>
      </p:grpSp>
      <p:sp>
        <p:nvSpPr>
          <p:cNvPr name="AutoShape 10" id="10"/>
          <p:cNvSpPr/>
          <p:nvPr/>
        </p:nvSpPr>
        <p:spPr>
          <a:xfrm rot="-5400000">
            <a:off x="2084455" y="3627523"/>
            <a:ext cx="732325" cy="0"/>
          </a:xfrm>
          <a:prstGeom prst="line">
            <a:avLst/>
          </a:prstGeom>
          <a:ln cap="flat" w="57150">
            <a:solidFill>
              <a:srgbClr val="49608C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1" id="11"/>
          <p:cNvGrpSpPr/>
          <p:nvPr/>
        </p:nvGrpSpPr>
        <p:grpSpPr>
          <a:xfrm rot="0">
            <a:off x="3429128" y="4646014"/>
            <a:ext cx="6079732" cy="1526899"/>
            <a:chOff x="0" y="0"/>
            <a:chExt cx="3856126" cy="96845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856126" cy="968450"/>
            </a:xfrm>
            <a:custGeom>
              <a:avLst/>
              <a:gdLst/>
              <a:ahLst/>
              <a:cxnLst/>
              <a:rect r="r" b="b" t="t" l="l"/>
              <a:pathLst>
                <a:path h="968450" w="3856126">
                  <a:moveTo>
                    <a:pt x="0" y="0"/>
                  </a:moveTo>
                  <a:lnTo>
                    <a:pt x="3856126" y="0"/>
                  </a:lnTo>
                  <a:lnTo>
                    <a:pt x="3856126" y="968450"/>
                  </a:lnTo>
                  <a:lnTo>
                    <a:pt x="0" y="968450"/>
                  </a:lnTo>
                  <a:close/>
                </a:path>
              </a:pathLst>
            </a:custGeom>
            <a:solidFill>
              <a:srgbClr val="49608C"/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468052" y="250981"/>
            <a:ext cx="744008" cy="744008"/>
          </a:xfrm>
          <a:custGeom>
            <a:avLst/>
            <a:gdLst/>
            <a:ahLst/>
            <a:cxnLst/>
            <a:rect r="r" b="b" t="t" l="l"/>
            <a:pathLst>
              <a:path h="744008" w="744008">
                <a:moveTo>
                  <a:pt x="0" y="0"/>
                </a:moveTo>
                <a:lnTo>
                  <a:pt x="744007" y="0"/>
                </a:lnTo>
                <a:lnTo>
                  <a:pt x="744007" y="744007"/>
                </a:lnTo>
                <a:lnTo>
                  <a:pt x="0" y="7440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670150" y="250981"/>
            <a:ext cx="703861" cy="963276"/>
          </a:xfrm>
          <a:custGeom>
            <a:avLst/>
            <a:gdLst/>
            <a:ahLst/>
            <a:cxnLst/>
            <a:rect r="r" b="b" t="t" l="l"/>
            <a:pathLst>
              <a:path h="963276" w="703861">
                <a:moveTo>
                  <a:pt x="0" y="0"/>
                </a:moveTo>
                <a:lnTo>
                  <a:pt x="703860" y="0"/>
                </a:lnTo>
                <a:lnTo>
                  <a:pt x="703860" y="963276"/>
                </a:lnTo>
                <a:lnTo>
                  <a:pt x="0" y="9632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03328" y="3374602"/>
            <a:ext cx="2074442" cy="575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173"/>
              </a:lnSpc>
            </a:pPr>
            <a:r>
              <a:rPr lang="he-IL" sz="1066" spc="53">
                <a:solidFill>
                  <a:srgbClr val="49608C"/>
                </a:solidFill>
                <a:latin typeface="Miriam Elagean Bold"/>
                <a:ea typeface="Miriam Elagean Bold"/>
                <a:cs typeface="Miriam Elagean Bold"/>
                <a:sym typeface="Miriam Elagean Bold"/>
                <a:rtl val="true"/>
              </a:rPr>
              <a:t>בית דורות הוא המקום בו </a:t>
            </a:r>
          </a:p>
          <a:p>
            <a:pPr algn="ctr" rtl="true">
              <a:lnSpc>
                <a:spcPts val="1173"/>
              </a:lnSpc>
            </a:pPr>
            <a:r>
              <a:rPr lang="he-IL" sz="1066" spc="53">
                <a:solidFill>
                  <a:srgbClr val="49608C"/>
                </a:solidFill>
                <a:latin typeface="Miriam Elagean Bold"/>
                <a:ea typeface="Miriam Elagean Bold"/>
                <a:cs typeface="Miriam Elagean Bold"/>
                <a:sym typeface="Miriam Elagean Bold"/>
                <a:rtl val="true"/>
              </a:rPr>
              <a:t>נמצא הלב שלנו </a:t>
            </a:r>
          </a:p>
          <a:p>
            <a:pPr algn="ctr" rtl="true">
              <a:lnSpc>
                <a:spcPts val="1173"/>
              </a:lnSpc>
            </a:pPr>
            <a:r>
              <a:rPr lang="he-IL" sz="1066" spc="53">
                <a:solidFill>
                  <a:srgbClr val="49608C"/>
                </a:solidFill>
                <a:latin typeface="Miriam Elagean Bold"/>
                <a:ea typeface="Miriam Elagean Bold"/>
                <a:cs typeface="Miriam Elagean Bold"/>
                <a:sym typeface="Miriam Elagean Bold"/>
                <a:rtl val="true"/>
              </a:rPr>
              <a:t>בעשייה יומיומית ומחשבה למענכם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057939" y="1331893"/>
            <a:ext cx="4450920" cy="2785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6468"/>
              </a:lnSpc>
            </a:pPr>
            <a:r>
              <a:rPr lang="he-IL" sz="4900" spc="225">
                <a:solidFill>
                  <a:srgbClr val="404040"/>
                </a:solidFill>
                <a:latin typeface="Miriam Elagean"/>
                <a:ea typeface="Miriam Elagean"/>
                <a:cs typeface="Miriam Elagean"/>
                <a:sym typeface="Miriam Elagean"/>
                <a:rtl val="true"/>
              </a:rPr>
              <a:t>מרכז יום דורות </a:t>
            </a:r>
          </a:p>
          <a:p>
            <a:pPr algn="ctr" rtl="true">
              <a:lnSpc>
                <a:spcPts val="4810"/>
              </a:lnSpc>
            </a:pPr>
            <a:r>
              <a:rPr lang="he-IL" sz="3700">
                <a:solidFill>
                  <a:srgbClr val="404040"/>
                </a:solidFill>
                <a:latin typeface="Miriam Elagean"/>
                <a:ea typeface="Miriam Elagean"/>
                <a:cs typeface="Miriam Elagean"/>
                <a:sym typeface="Miriam Elagean"/>
                <a:rtl val="true"/>
              </a:rPr>
              <a:t>בית חם ומלא חיים</a:t>
            </a:r>
          </a:p>
          <a:p>
            <a:pPr algn="ctr" rtl="true">
              <a:lnSpc>
                <a:spcPts val="3330"/>
              </a:lnSpc>
            </a:pPr>
            <a:r>
              <a:rPr lang="he-IL" sz="3700">
                <a:solidFill>
                  <a:srgbClr val="404040"/>
                </a:solidFill>
                <a:latin typeface="Miriam Elagean"/>
                <a:ea typeface="Miriam Elagean"/>
                <a:cs typeface="Miriam Elagean"/>
                <a:sym typeface="Miriam Elagean"/>
                <a:rtl val="true"/>
              </a:rPr>
              <a:t>לגיל השלישי</a:t>
            </a:r>
          </a:p>
          <a:p>
            <a:pPr algn="ctr" rtl="true">
              <a:lnSpc>
                <a:spcPts val="3330"/>
              </a:lnSpc>
            </a:pPr>
          </a:p>
          <a:p>
            <a:pPr algn="ctr" rtl="true">
              <a:lnSpc>
                <a:spcPts val="3330"/>
              </a:lnSpc>
            </a:pPr>
            <a:r>
              <a:rPr lang="he-IL" sz="3700">
                <a:solidFill>
                  <a:srgbClr val="404040"/>
                </a:solidFill>
                <a:latin typeface="Miriam Elagean"/>
                <a:ea typeface="Miriam Elagean"/>
                <a:cs typeface="Miriam Elagean"/>
                <a:sym typeface="Miriam Elagean"/>
                <a:rtl val="true"/>
              </a:rPr>
              <a:t>מ. א. זבולון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429128" y="4747810"/>
            <a:ext cx="5944883" cy="1277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47"/>
              </a:lnSpc>
            </a:pPr>
            <a:r>
              <a:rPr lang="he-IL" sz="1819" spc="134">
                <a:solidFill>
                  <a:srgbClr val="EBEBE8"/>
                </a:solidFill>
                <a:latin typeface="Miriam Elagean"/>
                <a:ea typeface="Miriam Elagean"/>
                <a:cs typeface="Miriam Elagean"/>
                <a:sym typeface="Miriam Elagean"/>
                <a:rtl val="true"/>
              </a:rPr>
              <a:t>מרכז היום פועל בתוך מבנה  המרכז הרב תכליתי </a:t>
            </a:r>
          </a:p>
          <a:p>
            <a:pPr algn="ctr" rtl="true">
              <a:lnSpc>
                <a:spcPts val="2547"/>
              </a:lnSpc>
            </a:pPr>
            <a:r>
              <a:rPr lang="he-IL" sz="1819" spc="134">
                <a:solidFill>
                  <a:srgbClr val="EBEBE8"/>
                </a:solidFill>
                <a:latin typeface="Miriam Elagean"/>
                <a:ea typeface="Miriam Elagean"/>
                <a:cs typeface="Miriam Elagean"/>
                <a:sym typeface="Miriam Elagean"/>
                <a:rtl val="true"/>
              </a:rPr>
              <a:t>מספק סביבה חמה ותומכת</a:t>
            </a:r>
          </a:p>
          <a:p>
            <a:pPr algn="ctr" rtl="true">
              <a:lnSpc>
                <a:spcPts val="2790"/>
              </a:lnSpc>
            </a:pPr>
            <a:r>
              <a:rPr lang="ar-EG" sz="1993" spc="147">
                <a:solidFill>
                  <a:srgbClr val="EBEBE8"/>
                </a:solidFill>
                <a:latin typeface="Miriam Elagean"/>
                <a:ea typeface="Miriam Elagean"/>
                <a:cs typeface="Miriam Elagean"/>
                <a:sym typeface="Miriam Elagean"/>
                <a:rtl val="true"/>
              </a:rPr>
              <a:t> </a:t>
            </a:r>
            <a:r>
              <a:rPr lang="he-IL" sz="1993" spc="147" u="sng">
                <a:solidFill>
                  <a:srgbClr val="EBEBE8"/>
                </a:solidFill>
                <a:latin typeface="Miriam Elagean"/>
                <a:ea typeface="Miriam Elagean"/>
                <a:cs typeface="Miriam Elagean"/>
                <a:sym typeface="Miriam Elagean"/>
                <a:rtl val="true"/>
              </a:rPr>
              <a:t>לוותיקים במועצה הזכאים  לחוק סיעוד ורווחה </a:t>
            </a:r>
          </a:p>
          <a:p>
            <a:pPr algn="ctr" rtl="true">
              <a:lnSpc>
                <a:spcPts val="2547"/>
              </a:lnSpc>
            </a:pPr>
            <a:r>
              <a:rPr lang="he-IL" sz="1819" spc="134">
                <a:solidFill>
                  <a:srgbClr val="EBEBE8"/>
                </a:solidFill>
                <a:latin typeface="Miriam Elagean"/>
                <a:ea typeface="Miriam Elagean"/>
                <a:cs typeface="Miriam Elagean"/>
                <a:sym typeface="Miriam Elagean"/>
                <a:rtl val="true"/>
              </a:rPr>
              <a:t>ו</a:t>
            </a:r>
            <a:r>
              <a:rPr lang="he-IL" sz="1819" spc="134">
                <a:solidFill>
                  <a:srgbClr val="EBEBE8"/>
                </a:solidFill>
                <a:latin typeface="Miriam Elagean"/>
                <a:ea typeface="Miriam Elagean"/>
                <a:cs typeface="Miriam Elagean"/>
                <a:sym typeface="Miriam Elagean"/>
                <a:rtl val="true"/>
              </a:rPr>
              <a:t>מציע מידי יום  מגוון פעילויות תרבות ופנאי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5057939" cy="7315200"/>
            <a:chOff x="0" y="0"/>
            <a:chExt cx="3208045" cy="46397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08045" cy="4639733"/>
            </a:xfrm>
            <a:custGeom>
              <a:avLst/>
              <a:gdLst/>
              <a:ahLst/>
              <a:cxnLst/>
              <a:rect r="r" b="b" t="t" l="l"/>
              <a:pathLst>
                <a:path h="4639733" w="3208045">
                  <a:moveTo>
                    <a:pt x="0" y="0"/>
                  </a:moveTo>
                  <a:lnTo>
                    <a:pt x="3208045" y="0"/>
                  </a:lnTo>
                  <a:lnTo>
                    <a:pt x="3208045" y="4639733"/>
                  </a:lnTo>
                  <a:lnTo>
                    <a:pt x="0" y="4639733"/>
                  </a:lnTo>
                  <a:close/>
                </a:path>
              </a:pathLst>
            </a:custGeom>
            <a:solidFill>
              <a:srgbClr val="BFBEB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511791" y="854893"/>
            <a:ext cx="3834673" cy="5605414"/>
            <a:chOff x="0" y="0"/>
            <a:chExt cx="1913890" cy="279766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2797669"/>
            </a:xfrm>
            <a:custGeom>
              <a:avLst/>
              <a:gdLst/>
              <a:ahLst/>
              <a:cxnLst/>
              <a:rect r="r" b="b" t="t" l="l"/>
              <a:pathLst>
                <a:path h="2797669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2797669"/>
                  </a:lnTo>
                  <a:lnTo>
                    <a:pt x="0" y="279766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800316" y="1142287"/>
            <a:ext cx="3257623" cy="5030625"/>
            <a:chOff x="0" y="0"/>
            <a:chExt cx="4343498" cy="6707500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2"/>
            <a:srcRect l="46749" t="0" r="16824" b="0"/>
            <a:stretch>
              <a:fillRect/>
            </a:stretch>
          </p:blipFill>
          <p:spPr>
            <a:xfrm flipH="false" flipV="false">
              <a:off x="0" y="0"/>
              <a:ext cx="4343498" cy="6707500"/>
            </a:xfrm>
            <a:prstGeom prst="rect">
              <a:avLst/>
            </a:prstGeom>
          </p:spPr>
        </p:pic>
      </p:grpSp>
      <p:grpSp>
        <p:nvGrpSpPr>
          <p:cNvPr name="Group 8" id="8"/>
          <p:cNvGrpSpPr/>
          <p:nvPr/>
        </p:nvGrpSpPr>
        <p:grpSpPr>
          <a:xfrm rot="0">
            <a:off x="0" y="3291840"/>
            <a:ext cx="2481098" cy="731520"/>
            <a:chOff x="0" y="0"/>
            <a:chExt cx="1573659" cy="46397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73659" cy="463973"/>
            </a:xfrm>
            <a:custGeom>
              <a:avLst/>
              <a:gdLst/>
              <a:ahLst/>
              <a:cxnLst/>
              <a:rect r="r" b="b" t="t" l="l"/>
              <a:pathLst>
                <a:path h="463973" w="1573659">
                  <a:moveTo>
                    <a:pt x="0" y="0"/>
                  </a:moveTo>
                  <a:lnTo>
                    <a:pt x="1573659" y="0"/>
                  </a:lnTo>
                  <a:lnTo>
                    <a:pt x="1573659" y="463973"/>
                  </a:lnTo>
                  <a:lnTo>
                    <a:pt x="0" y="463973"/>
                  </a:lnTo>
                  <a:close/>
                </a:path>
              </a:pathLst>
            </a:custGeom>
            <a:solidFill>
              <a:srgbClr val="EBEBE8"/>
            </a:solidFill>
          </p:spPr>
        </p:sp>
      </p:grpSp>
      <p:sp>
        <p:nvSpPr>
          <p:cNvPr name="AutoShape 10" id="10"/>
          <p:cNvSpPr/>
          <p:nvPr/>
        </p:nvSpPr>
        <p:spPr>
          <a:xfrm rot="-5400000">
            <a:off x="2084455" y="3627523"/>
            <a:ext cx="732325" cy="0"/>
          </a:xfrm>
          <a:prstGeom prst="line">
            <a:avLst/>
          </a:prstGeom>
          <a:ln cap="flat" w="57150">
            <a:solidFill>
              <a:srgbClr val="49608C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1" id="11"/>
          <p:cNvGrpSpPr/>
          <p:nvPr/>
        </p:nvGrpSpPr>
        <p:grpSpPr>
          <a:xfrm rot="0">
            <a:off x="4876800" y="2388257"/>
            <a:ext cx="4640906" cy="4635284"/>
            <a:chOff x="0" y="0"/>
            <a:chExt cx="2943537" cy="293997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943537" cy="2939972"/>
            </a:xfrm>
            <a:custGeom>
              <a:avLst/>
              <a:gdLst/>
              <a:ahLst/>
              <a:cxnLst/>
              <a:rect r="r" b="b" t="t" l="l"/>
              <a:pathLst>
                <a:path h="2939972" w="2943537">
                  <a:moveTo>
                    <a:pt x="0" y="0"/>
                  </a:moveTo>
                  <a:lnTo>
                    <a:pt x="2943537" y="0"/>
                  </a:lnTo>
                  <a:lnTo>
                    <a:pt x="2943537" y="2939972"/>
                  </a:lnTo>
                  <a:lnTo>
                    <a:pt x="0" y="2939972"/>
                  </a:lnTo>
                  <a:close/>
                </a:path>
              </a:pathLst>
            </a:custGeom>
            <a:solidFill>
              <a:srgbClr val="49608C"/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468052" y="250981"/>
            <a:ext cx="744008" cy="744008"/>
          </a:xfrm>
          <a:custGeom>
            <a:avLst/>
            <a:gdLst/>
            <a:ahLst/>
            <a:cxnLst/>
            <a:rect r="r" b="b" t="t" l="l"/>
            <a:pathLst>
              <a:path h="744008" w="744008">
                <a:moveTo>
                  <a:pt x="0" y="0"/>
                </a:moveTo>
                <a:lnTo>
                  <a:pt x="744007" y="0"/>
                </a:lnTo>
                <a:lnTo>
                  <a:pt x="744007" y="744007"/>
                </a:lnTo>
                <a:lnTo>
                  <a:pt x="0" y="7440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670150" y="250981"/>
            <a:ext cx="703861" cy="963276"/>
          </a:xfrm>
          <a:custGeom>
            <a:avLst/>
            <a:gdLst/>
            <a:ahLst/>
            <a:cxnLst/>
            <a:rect r="r" b="b" t="t" l="l"/>
            <a:pathLst>
              <a:path h="963276" w="703861">
                <a:moveTo>
                  <a:pt x="0" y="0"/>
                </a:moveTo>
                <a:lnTo>
                  <a:pt x="703860" y="0"/>
                </a:lnTo>
                <a:lnTo>
                  <a:pt x="703860" y="963276"/>
                </a:lnTo>
                <a:lnTo>
                  <a:pt x="0" y="9632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03328" y="3582901"/>
            <a:ext cx="2074442" cy="1684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393"/>
              </a:lnSpc>
            </a:pPr>
            <a:r>
              <a:rPr lang="he-IL" sz="1266" spc="63">
                <a:solidFill>
                  <a:srgbClr val="404040"/>
                </a:solidFill>
                <a:latin typeface="Miriam Elagean Bold"/>
                <a:ea typeface="Miriam Elagean Bold"/>
                <a:cs typeface="Miriam Elagean Bold"/>
                <a:sym typeface="Miriam Elagean Bold"/>
                <a:rtl val="true"/>
              </a:rPr>
              <a:t>טיולים מותאמים  מונגשים 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066786" y="1499326"/>
            <a:ext cx="4450920" cy="565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620"/>
              </a:lnSpc>
            </a:pPr>
            <a:r>
              <a:rPr lang="he-IL" sz="3500" spc="161">
                <a:solidFill>
                  <a:srgbClr val="404040"/>
                </a:solidFill>
                <a:latin typeface="Miriam Elagean"/>
                <a:ea typeface="Miriam Elagean"/>
                <a:cs typeface="Miriam Elagean"/>
                <a:sym typeface="Miriam Elagean"/>
                <a:rtl val="true"/>
              </a:rPr>
              <a:t>שירותים ופעילויות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364124" y="2340632"/>
            <a:ext cx="4153581" cy="4563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079"/>
              </a:lnSpc>
            </a:pPr>
            <a:r>
              <a:rPr lang="he-IL" sz="2199">
                <a:solidFill>
                  <a:srgbClr val="EBEBE8"/>
                </a:solidFill>
                <a:latin typeface="Miriam Elagean"/>
                <a:ea typeface="Miriam Elagean"/>
                <a:cs typeface="Miriam Elagean"/>
                <a:sym typeface="Miriam Elagean"/>
                <a:rtl val="true"/>
              </a:rPr>
              <a:t>פעילויות חברתיות:</a:t>
            </a:r>
          </a:p>
          <a:p>
            <a:pPr algn="ctr" rtl="true">
              <a:lnSpc>
                <a:spcPts val="3079"/>
              </a:lnSpc>
            </a:pPr>
          </a:p>
          <a:p>
            <a:pPr algn="ctr" rtl="true">
              <a:lnSpc>
                <a:spcPts val="3079"/>
              </a:lnSpc>
            </a:pPr>
            <a:r>
              <a:rPr lang="he-IL" sz="2199">
                <a:solidFill>
                  <a:srgbClr val="EBEBE8"/>
                </a:solidFill>
                <a:latin typeface="Miriam Elagean"/>
                <a:ea typeface="Miriam Elagean"/>
                <a:cs typeface="Miriam Elagean"/>
                <a:sym typeface="Miriam Elagean"/>
                <a:rtl val="true"/>
              </a:rPr>
              <a:t>הרצאות, פ. גופנית מותאמת</a:t>
            </a:r>
          </a:p>
          <a:p>
            <a:pPr algn="ctr" rtl="true">
              <a:lnSpc>
                <a:spcPts val="3079"/>
              </a:lnSpc>
            </a:pPr>
            <a:r>
              <a:rPr lang="he-IL" sz="2199">
                <a:solidFill>
                  <a:srgbClr val="EBEBE8"/>
                </a:solidFill>
                <a:latin typeface="Miriam Elagean"/>
                <a:ea typeface="Miriam Elagean"/>
                <a:cs typeface="Miriam Elagean"/>
                <a:sym typeface="Miriam Elagean"/>
                <a:rtl val="true"/>
              </a:rPr>
              <a:t>חוגי יצירה, קבוצות שיחה לקידום אינטראקציה חברתית </a:t>
            </a:r>
          </a:p>
          <a:p>
            <a:pPr algn="ctr" rtl="true">
              <a:lnSpc>
                <a:spcPts val="3079"/>
              </a:lnSpc>
            </a:pPr>
          </a:p>
          <a:p>
            <a:pPr algn="ctr" rtl="true">
              <a:lnSpc>
                <a:spcPts val="3079"/>
              </a:lnSpc>
            </a:pPr>
            <a:r>
              <a:rPr lang="he-IL" sz="2199">
                <a:solidFill>
                  <a:srgbClr val="EBEBE8"/>
                </a:solidFill>
                <a:latin typeface="Miriam Elagean"/>
                <a:ea typeface="Miriam Elagean"/>
                <a:cs typeface="Miriam Elagean"/>
                <a:sym typeface="Miriam Elagean"/>
                <a:rtl val="true"/>
              </a:rPr>
              <a:t> טיולים מהנים ומונגשים</a:t>
            </a:r>
          </a:p>
          <a:p>
            <a:pPr algn="ctr" rtl="true">
              <a:lnSpc>
                <a:spcPts val="2799"/>
              </a:lnSpc>
            </a:pPr>
            <a:r>
              <a:rPr lang="he-IL" sz="1999">
                <a:solidFill>
                  <a:srgbClr val="EBEBE8"/>
                </a:solidFill>
                <a:latin typeface="Miriam Elagean"/>
                <a:ea typeface="Miriam Elagean"/>
                <a:cs typeface="Miriam Elagean"/>
                <a:sym typeface="Miriam Elagean"/>
                <a:rtl val="true"/>
              </a:rPr>
              <a:t>ארוחות בריאות ומזינות </a:t>
            </a:r>
          </a:p>
          <a:p>
            <a:pPr algn="ctr" rtl="true">
              <a:lnSpc>
                <a:spcPts val="2799"/>
              </a:lnSpc>
            </a:pPr>
            <a:r>
              <a:rPr lang="he-IL" sz="1999">
                <a:solidFill>
                  <a:srgbClr val="EBEBE8"/>
                </a:solidFill>
                <a:latin typeface="Miriam Elagean"/>
                <a:ea typeface="Miriam Elagean"/>
                <a:cs typeface="Miriam Elagean"/>
                <a:sym typeface="Miriam Elagean"/>
                <a:rtl val="true"/>
              </a:rPr>
              <a:t>הסעות מהבית  </a:t>
            </a:r>
          </a:p>
          <a:p>
            <a:pPr algn="ctr" rtl="true">
              <a:lnSpc>
                <a:spcPts val="2799"/>
              </a:lnSpc>
            </a:pPr>
          </a:p>
          <a:p>
            <a:pPr algn="ctr" rtl="true">
              <a:lnSpc>
                <a:spcPts val="3079"/>
              </a:lnSpc>
            </a:pPr>
            <a:r>
              <a:rPr lang="he-IL" sz="2199">
                <a:solidFill>
                  <a:srgbClr val="EBEBE8"/>
                </a:solidFill>
                <a:latin typeface="Miriam Elagean"/>
                <a:ea typeface="Miriam Elagean"/>
                <a:cs typeface="Miriam Elagean"/>
                <a:sym typeface="Miriam Elagean"/>
                <a:rtl val="true"/>
              </a:rPr>
              <a:t>שירותי תמיכה וליווי סוציאליים</a:t>
            </a:r>
          </a:p>
          <a:p>
            <a:pPr algn="ctr" rtl="true">
              <a:lnSpc>
                <a:spcPts val="3079"/>
              </a:lnSpc>
            </a:pPr>
            <a:r>
              <a:rPr lang="he-IL" sz="2199">
                <a:solidFill>
                  <a:srgbClr val="EBEBE8"/>
                </a:solidFill>
                <a:latin typeface="Miriam Elagean"/>
                <a:ea typeface="Miriam Elagean"/>
                <a:cs typeface="Miriam Elagean"/>
                <a:sym typeface="Miriam Elagean"/>
                <a:rtl val="true"/>
              </a:rPr>
              <a:t>מעקב מדדים בריאותיים ע”י אחות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5057939" cy="7315200"/>
            <a:chOff x="0" y="0"/>
            <a:chExt cx="3208045" cy="46397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08045" cy="4639733"/>
            </a:xfrm>
            <a:custGeom>
              <a:avLst/>
              <a:gdLst/>
              <a:ahLst/>
              <a:cxnLst/>
              <a:rect r="r" b="b" t="t" l="l"/>
              <a:pathLst>
                <a:path h="4639733" w="3208045">
                  <a:moveTo>
                    <a:pt x="0" y="0"/>
                  </a:moveTo>
                  <a:lnTo>
                    <a:pt x="3208045" y="0"/>
                  </a:lnTo>
                  <a:lnTo>
                    <a:pt x="3208045" y="4639733"/>
                  </a:lnTo>
                  <a:lnTo>
                    <a:pt x="0" y="4639733"/>
                  </a:lnTo>
                  <a:close/>
                </a:path>
              </a:pathLst>
            </a:custGeom>
            <a:solidFill>
              <a:srgbClr val="BFBEB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511791" y="854893"/>
            <a:ext cx="3834673" cy="5605414"/>
            <a:chOff x="0" y="0"/>
            <a:chExt cx="1913890" cy="279766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2797669"/>
            </a:xfrm>
            <a:custGeom>
              <a:avLst/>
              <a:gdLst/>
              <a:ahLst/>
              <a:cxnLst/>
              <a:rect r="r" b="b" t="t" l="l"/>
              <a:pathLst>
                <a:path h="2797669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2797669"/>
                  </a:lnTo>
                  <a:lnTo>
                    <a:pt x="0" y="279766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800316" y="1142287"/>
            <a:ext cx="3257623" cy="5030625"/>
            <a:chOff x="0" y="0"/>
            <a:chExt cx="4343498" cy="6707500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2"/>
            <a:srcRect l="38275" t="0" r="13157" b="0"/>
            <a:stretch>
              <a:fillRect/>
            </a:stretch>
          </p:blipFill>
          <p:spPr>
            <a:xfrm flipH="false" flipV="false">
              <a:off x="0" y="0"/>
              <a:ext cx="4343498" cy="6707500"/>
            </a:xfrm>
            <a:prstGeom prst="rect">
              <a:avLst/>
            </a:prstGeom>
          </p:spPr>
        </p:pic>
      </p:grpSp>
      <p:grpSp>
        <p:nvGrpSpPr>
          <p:cNvPr name="Group 8" id="8"/>
          <p:cNvGrpSpPr/>
          <p:nvPr/>
        </p:nvGrpSpPr>
        <p:grpSpPr>
          <a:xfrm rot="0">
            <a:off x="0" y="3291840"/>
            <a:ext cx="2481098" cy="731520"/>
            <a:chOff x="0" y="0"/>
            <a:chExt cx="1573659" cy="46397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73659" cy="463973"/>
            </a:xfrm>
            <a:custGeom>
              <a:avLst/>
              <a:gdLst/>
              <a:ahLst/>
              <a:cxnLst/>
              <a:rect r="r" b="b" t="t" l="l"/>
              <a:pathLst>
                <a:path h="463973" w="1573659">
                  <a:moveTo>
                    <a:pt x="0" y="0"/>
                  </a:moveTo>
                  <a:lnTo>
                    <a:pt x="1573659" y="0"/>
                  </a:lnTo>
                  <a:lnTo>
                    <a:pt x="1573659" y="463973"/>
                  </a:lnTo>
                  <a:lnTo>
                    <a:pt x="0" y="463973"/>
                  </a:lnTo>
                  <a:close/>
                </a:path>
              </a:pathLst>
            </a:custGeom>
            <a:solidFill>
              <a:srgbClr val="EBEBE8"/>
            </a:solidFill>
          </p:spPr>
        </p:sp>
      </p:grpSp>
      <p:sp>
        <p:nvSpPr>
          <p:cNvPr name="AutoShape 10" id="10"/>
          <p:cNvSpPr/>
          <p:nvPr/>
        </p:nvSpPr>
        <p:spPr>
          <a:xfrm rot="-5400000">
            <a:off x="2084455" y="3627523"/>
            <a:ext cx="732325" cy="0"/>
          </a:xfrm>
          <a:prstGeom prst="line">
            <a:avLst/>
          </a:prstGeom>
          <a:ln cap="flat" w="57150">
            <a:solidFill>
              <a:srgbClr val="49608C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1" id="11"/>
          <p:cNvGrpSpPr/>
          <p:nvPr/>
        </p:nvGrpSpPr>
        <p:grpSpPr>
          <a:xfrm rot="0">
            <a:off x="4876800" y="2388257"/>
            <a:ext cx="4640906" cy="4633559"/>
            <a:chOff x="0" y="0"/>
            <a:chExt cx="2943537" cy="293887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943537" cy="2938878"/>
            </a:xfrm>
            <a:custGeom>
              <a:avLst/>
              <a:gdLst/>
              <a:ahLst/>
              <a:cxnLst/>
              <a:rect r="r" b="b" t="t" l="l"/>
              <a:pathLst>
                <a:path h="2938878" w="2943537">
                  <a:moveTo>
                    <a:pt x="0" y="0"/>
                  </a:moveTo>
                  <a:lnTo>
                    <a:pt x="2943537" y="0"/>
                  </a:lnTo>
                  <a:lnTo>
                    <a:pt x="2943537" y="2938878"/>
                  </a:lnTo>
                  <a:lnTo>
                    <a:pt x="0" y="2938878"/>
                  </a:lnTo>
                  <a:close/>
                </a:path>
              </a:pathLst>
            </a:custGeom>
            <a:solidFill>
              <a:srgbClr val="49608C"/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468052" y="250981"/>
            <a:ext cx="744008" cy="744008"/>
          </a:xfrm>
          <a:custGeom>
            <a:avLst/>
            <a:gdLst/>
            <a:ahLst/>
            <a:cxnLst/>
            <a:rect r="r" b="b" t="t" l="l"/>
            <a:pathLst>
              <a:path h="744008" w="744008">
                <a:moveTo>
                  <a:pt x="0" y="0"/>
                </a:moveTo>
                <a:lnTo>
                  <a:pt x="744007" y="0"/>
                </a:lnTo>
                <a:lnTo>
                  <a:pt x="744007" y="744007"/>
                </a:lnTo>
                <a:lnTo>
                  <a:pt x="0" y="7440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670150" y="250981"/>
            <a:ext cx="703861" cy="963276"/>
          </a:xfrm>
          <a:custGeom>
            <a:avLst/>
            <a:gdLst/>
            <a:ahLst/>
            <a:cxnLst/>
            <a:rect r="r" b="b" t="t" l="l"/>
            <a:pathLst>
              <a:path h="963276" w="703861">
                <a:moveTo>
                  <a:pt x="0" y="0"/>
                </a:moveTo>
                <a:lnTo>
                  <a:pt x="703860" y="0"/>
                </a:lnTo>
                <a:lnTo>
                  <a:pt x="703860" y="963276"/>
                </a:lnTo>
                <a:lnTo>
                  <a:pt x="0" y="9632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8637" y="3582901"/>
            <a:ext cx="2206844" cy="1684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393"/>
              </a:lnSpc>
            </a:pPr>
            <a:r>
              <a:rPr lang="he-IL" sz="1266" spc="63">
                <a:solidFill>
                  <a:srgbClr val="404040"/>
                </a:solidFill>
                <a:latin typeface="Miriam Elagean Bold"/>
                <a:ea typeface="Miriam Elagean Bold"/>
                <a:cs typeface="Miriam Elagean Bold"/>
                <a:sym typeface="Miriam Elagean Bold"/>
                <a:rtl val="true"/>
              </a:rPr>
              <a:t>צוות  מגובש לומד ומתפתח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923090" y="1360053"/>
            <a:ext cx="4450920" cy="627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016"/>
              </a:lnSpc>
            </a:pPr>
            <a:r>
              <a:rPr lang="he-IL" sz="3800" spc="174">
                <a:solidFill>
                  <a:srgbClr val="404040"/>
                </a:solidFill>
                <a:latin typeface="Miriam Elagean"/>
                <a:ea typeface="Miriam Elagean"/>
                <a:cs typeface="Miriam Elagean"/>
                <a:sym typeface="Miriam Elagean"/>
                <a:rtl val="true"/>
              </a:rPr>
              <a:t>צוות מקצועי ואוהב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200814" y="2656321"/>
            <a:ext cx="4047827" cy="4389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219"/>
              </a:lnSpc>
            </a:pPr>
            <a:r>
              <a:rPr lang="he-IL" sz="2299">
                <a:solidFill>
                  <a:srgbClr val="EBEBE8"/>
                </a:solidFill>
                <a:latin typeface="Miriam Elagean"/>
                <a:ea typeface="Miriam Elagean"/>
                <a:cs typeface="Miriam Elagean"/>
                <a:sym typeface="Miriam Elagean"/>
                <a:rtl val="true"/>
              </a:rPr>
              <a:t>בעל מיומנויות תקשורת טובה סבלנות ואמפתיה לצרכי הגיל השלישי</a:t>
            </a:r>
          </a:p>
          <a:p>
            <a:pPr algn="ctr" rtl="true">
              <a:lnSpc>
                <a:spcPts val="3219"/>
              </a:lnSpc>
            </a:pPr>
          </a:p>
          <a:p>
            <a:pPr algn="ctr" rtl="true">
              <a:lnSpc>
                <a:spcPts val="3219"/>
              </a:lnSpc>
            </a:pPr>
            <a:r>
              <a:rPr lang="he-IL" sz="2299">
                <a:solidFill>
                  <a:srgbClr val="EBEBE8"/>
                </a:solidFill>
                <a:latin typeface="Miriam Elagean"/>
                <a:ea typeface="Miriam Elagean"/>
                <a:cs typeface="Miriam Elagean"/>
                <a:sym typeface="Miriam Elagean"/>
                <a:rtl val="true"/>
              </a:rPr>
              <a:t>יחס אישי אווירה חמה ואוהבת </a:t>
            </a:r>
          </a:p>
          <a:p>
            <a:pPr algn="ctr" rtl="true">
              <a:lnSpc>
                <a:spcPts val="3219"/>
              </a:lnSpc>
            </a:pPr>
            <a:r>
              <a:rPr lang="he-IL" sz="2299">
                <a:solidFill>
                  <a:srgbClr val="EBEBE8"/>
                </a:solidFill>
                <a:latin typeface="Miriam Elagean"/>
                <a:ea typeface="Miriam Elagean"/>
                <a:cs typeface="Miriam Elagean"/>
                <a:sym typeface="Miriam Elagean"/>
                <a:rtl val="true"/>
              </a:rPr>
              <a:t>כבוד והקשבה לצרכים האישיים </a:t>
            </a:r>
          </a:p>
          <a:p>
            <a:pPr algn="ctr" rtl="true">
              <a:lnSpc>
                <a:spcPts val="3219"/>
              </a:lnSpc>
            </a:pPr>
            <a:r>
              <a:rPr lang="he-IL" sz="2299">
                <a:solidFill>
                  <a:srgbClr val="EBEBE8"/>
                </a:solidFill>
                <a:latin typeface="Miriam Elagean"/>
                <a:ea typeface="Miriam Elagean"/>
                <a:cs typeface="Miriam Elagean"/>
                <a:sym typeface="Miriam Elagean"/>
                <a:rtl val="true"/>
              </a:rPr>
              <a:t>של כל אדם </a:t>
            </a:r>
          </a:p>
          <a:p>
            <a:pPr algn="ctr" rtl="true">
              <a:lnSpc>
                <a:spcPts val="3219"/>
              </a:lnSpc>
            </a:pPr>
          </a:p>
          <a:p>
            <a:pPr algn="ctr" rtl="true">
              <a:lnSpc>
                <a:spcPts val="3219"/>
              </a:lnSpc>
            </a:pPr>
            <a:r>
              <a:rPr lang="he-IL" sz="2299">
                <a:solidFill>
                  <a:srgbClr val="EBEBE8"/>
                </a:solidFill>
                <a:latin typeface="Miriam Elagean"/>
                <a:ea typeface="Miriam Elagean"/>
                <a:cs typeface="Miriam Elagean"/>
                <a:sym typeface="Miriam Elagean"/>
                <a:rtl val="true"/>
              </a:rPr>
              <a:t>אנשי מקצוע מנוסים בתחום הזקנה עם ידע נרחב והכשרה מתאימה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5057939" cy="7315200"/>
            <a:chOff x="0" y="0"/>
            <a:chExt cx="3208045" cy="46397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08045" cy="4639733"/>
            </a:xfrm>
            <a:custGeom>
              <a:avLst/>
              <a:gdLst/>
              <a:ahLst/>
              <a:cxnLst/>
              <a:rect r="r" b="b" t="t" l="l"/>
              <a:pathLst>
                <a:path h="4639733" w="3208045">
                  <a:moveTo>
                    <a:pt x="0" y="0"/>
                  </a:moveTo>
                  <a:lnTo>
                    <a:pt x="3208045" y="0"/>
                  </a:lnTo>
                  <a:lnTo>
                    <a:pt x="3208045" y="4639733"/>
                  </a:lnTo>
                  <a:lnTo>
                    <a:pt x="0" y="4639733"/>
                  </a:lnTo>
                  <a:close/>
                </a:path>
              </a:pathLst>
            </a:custGeom>
            <a:solidFill>
              <a:srgbClr val="BFBEB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511791" y="854893"/>
            <a:ext cx="3834673" cy="5605414"/>
            <a:chOff x="0" y="0"/>
            <a:chExt cx="1913890" cy="279766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2797669"/>
            </a:xfrm>
            <a:custGeom>
              <a:avLst/>
              <a:gdLst/>
              <a:ahLst/>
              <a:cxnLst/>
              <a:rect r="r" b="b" t="t" l="l"/>
              <a:pathLst>
                <a:path h="2797669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2797669"/>
                  </a:lnTo>
                  <a:lnTo>
                    <a:pt x="0" y="279766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710213" y="1102884"/>
            <a:ext cx="3347726" cy="4931286"/>
            <a:chOff x="0" y="0"/>
            <a:chExt cx="4463635" cy="6575048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2"/>
            <a:srcRect l="43013" t="0" r="25305" b="0"/>
            <a:stretch>
              <a:fillRect/>
            </a:stretch>
          </p:blipFill>
          <p:spPr>
            <a:xfrm flipH="false" flipV="false">
              <a:off x="0" y="0"/>
              <a:ext cx="4463635" cy="6575048"/>
            </a:xfrm>
            <a:prstGeom prst="rect">
              <a:avLst/>
            </a:prstGeom>
          </p:spPr>
        </p:pic>
      </p:grpSp>
      <p:grpSp>
        <p:nvGrpSpPr>
          <p:cNvPr name="Group 8" id="8"/>
          <p:cNvGrpSpPr/>
          <p:nvPr/>
        </p:nvGrpSpPr>
        <p:grpSpPr>
          <a:xfrm rot="-13340">
            <a:off x="427009" y="3297011"/>
            <a:ext cx="3386367" cy="731520"/>
            <a:chOff x="0" y="0"/>
            <a:chExt cx="2147835" cy="46397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47835" cy="463973"/>
            </a:xfrm>
            <a:custGeom>
              <a:avLst/>
              <a:gdLst/>
              <a:ahLst/>
              <a:cxnLst/>
              <a:rect r="r" b="b" t="t" l="l"/>
              <a:pathLst>
                <a:path h="463973" w="2147835">
                  <a:moveTo>
                    <a:pt x="0" y="0"/>
                  </a:moveTo>
                  <a:lnTo>
                    <a:pt x="2147835" y="0"/>
                  </a:lnTo>
                  <a:lnTo>
                    <a:pt x="2147835" y="463973"/>
                  </a:lnTo>
                  <a:lnTo>
                    <a:pt x="0" y="463973"/>
                  </a:lnTo>
                  <a:close/>
                </a:path>
              </a:pathLst>
            </a:custGeom>
            <a:solidFill>
              <a:srgbClr val="EBEBE8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5057939" y="2388257"/>
            <a:ext cx="4459766" cy="4195423"/>
            <a:chOff x="0" y="0"/>
            <a:chExt cx="2828648" cy="266098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828648" cy="2660986"/>
            </a:xfrm>
            <a:custGeom>
              <a:avLst/>
              <a:gdLst/>
              <a:ahLst/>
              <a:cxnLst/>
              <a:rect r="r" b="b" t="t" l="l"/>
              <a:pathLst>
                <a:path h="2660986" w="2828648">
                  <a:moveTo>
                    <a:pt x="0" y="0"/>
                  </a:moveTo>
                  <a:lnTo>
                    <a:pt x="2828648" y="0"/>
                  </a:lnTo>
                  <a:lnTo>
                    <a:pt x="2828648" y="2660986"/>
                  </a:lnTo>
                  <a:lnTo>
                    <a:pt x="0" y="2660986"/>
                  </a:lnTo>
                  <a:close/>
                </a:path>
              </a:pathLst>
            </a:custGeom>
            <a:solidFill>
              <a:srgbClr val="49608C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468052" y="250981"/>
            <a:ext cx="744008" cy="744008"/>
          </a:xfrm>
          <a:custGeom>
            <a:avLst/>
            <a:gdLst/>
            <a:ahLst/>
            <a:cxnLst/>
            <a:rect r="r" b="b" t="t" l="l"/>
            <a:pathLst>
              <a:path h="744008" w="744008">
                <a:moveTo>
                  <a:pt x="0" y="0"/>
                </a:moveTo>
                <a:lnTo>
                  <a:pt x="744007" y="0"/>
                </a:lnTo>
                <a:lnTo>
                  <a:pt x="744007" y="744007"/>
                </a:lnTo>
                <a:lnTo>
                  <a:pt x="0" y="7440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670150" y="250981"/>
            <a:ext cx="703861" cy="963276"/>
          </a:xfrm>
          <a:custGeom>
            <a:avLst/>
            <a:gdLst/>
            <a:ahLst/>
            <a:cxnLst/>
            <a:rect r="r" b="b" t="t" l="l"/>
            <a:pathLst>
              <a:path h="963276" w="703861">
                <a:moveTo>
                  <a:pt x="0" y="0"/>
                </a:moveTo>
                <a:lnTo>
                  <a:pt x="703860" y="0"/>
                </a:lnTo>
                <a:lnTo>
                  <a:pt x="703860" y="963276"/>
                </a:lnTo>
                <a:lnTo>
                  <a:pt x="0" y="9632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923090" y="1045734"/>
            <a:ext cx="4450920" cy="1256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016"/>
              </a:lnSpc>
            </a:pPr>
            <a:r>
              <a:rPr lang="he-IL" sz="3800" spc="174">
                <a:solidFill>
                  <a:srgbClr val="404040"/>
                </a:solidFill>
                <a:latin typeface="Miriam Elagean"/>
                <a:ea typeface="Miriam Elagean"/>
                <a:cs typeface="Miriam Elagean"/>
                <a:sym typeface="Miriam Elagean"/>
                <a:rtl val="true"/>
              </a:rPr>
              <a:t>סביבה  בטוחה ותומכת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469111" y="2527700"/>
            <a:ext cx="3637424" cy="3506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079"/>
              </a:lnSpc>
            </a:pPr>
            <a:r>
              <a:rPr lang="he-IL" sz="2199">
                <a:solidFill>
                  <a:srgbClr val="EBEBE8"/>
                </a:solidFill>
                <a:latin typeface="Miriam Elagean"/>
                <a:ea typeface="Miriam Elagean"/>
                <a:cs typeface="Miriam Elagean"/>
                <a:sym typeface="Miriam Elagean"/>
                <a:rtl val="true"/>
              </a:rPr>
              <a:t>נגישות לנכים מעליות </a:t>
            </a:r>
          </a:p>
          <a:p>
            <a:pPr algn="ctr" rtl="true">
              <a:lnSpc>
                <a:spcPts val="3079"/>
              </a:lnSpc>
            </a:pPr>
            <a:r>
              <a:rPr lang="he-IL" sz="2199">
                <a:solidFill>
                  <a:srgbClr val="EBEBE8"/>
                </a:solidFill>
                <a:latin typeface="Miriam Elagean"/>
                <a:ea typeface="Miriam Elagean"/>
                <a:cs typeface="Miriam Elagean"/>
                <a:sym typeface="Miriam Elagean"/>
                <a:rtl val="true"/>
              </a:rPr>
              <a:t>וציוד תומך לצורך ניידות נוחה</a:t>
            </a:r>
          </a:p>
          <a:p>
            <a:pPr algn="ctr" rtl="true">
              <a:lnSpc>
                <a:spcPts val="3079"/>
              </a:lnSpc>
            </a:pPr>
          </a:p>
          <a:p>
            <a:pPr algn="ctr" rtl="true">
              <a:lnSpc>
                <a:spcPts val="3079"/>
              </a:lnSpc>
            </a:pPr>
            <a:r>
              <a:rPr lang="he-IL" sz="2199">
                <a:solidFill>
                  <a:srgbClr val="EBEBE8"/>
                </a:solidFill>
                <a:latin typeface="Miriam Elagean"/>
                <a:ea typeface="Miriam Elagean"/>
                <a:cs typeface="Miriam Elagean"/>
                <a:sym typeface="Miriam Elagean"/>
                <a:rtl val="true"/>
              </a:rPr>
              <a:t>בטיחות, שירותי חירום זמינים  דלתות, תאורה ומעברים נוחים </a:t>
            </a:r>
          </a:p>
          <a:p>
            <a:pPr algn="ctr" rtl="true">
              <a:lnSpc>
                <a:spcPts val="3079"/>
              </a:lnSpc>
            </a:pPr>
          </a:p>
          <a:p>
            <a:pPr algn="ctr" rtl="true">
              <a:lnSpc>
                <a:spcPts val="3079"/>
              </a:lnSpc>
            </a:pPr>
            <a:r>
              <a:rPr lang="he-IL" sz="2199">
                <a:solidFill>
                  <a:srgbClr val="EBEBE8"/>
                </a:solidFill>
                <a:latin typeface="Miriam Elagean"/>
                <a:ea typeface="Miriam Elagean"/>
                <a:cs typeface="Miriam Elagean"/>
                <a:sym typeface="Miriam Elagean"/>
                <a:rtl val="true"/>
              </a:rPr>
              <a:t>שטחים פרטיים למנוחה, וחופש בבחירת פעילויות בהתאמה ליכולת </a:t>
            </a:r>
          </a:p>
        </p:txBody>
      </p:sp>
      <p:sp>
        <p:nvSpPr>
          <p:cNvPr name="TextBox 16" id="16"/>
          <p:cNvSpPr txBox="true"/>
          <p:nvPr/>
        </p:nvSpPr>
        <p:spPr>
          <a:xfrm rot="-13340">
            <a:off x="738421" y="3528157"/>
            <a:ext cx="2763544" cy="240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960"/>
              </a:lnSpc>
            </a:pPr>
            <a:r>
              <a:rPr lang="he-IL" sz="1400">
                <a:solidFill>
                  <a:srgbClr val="000000"/>
                </a:solidFill>
                <a:latin typeface="Miriam Elagean Bold"/>
                <a:ea typeface="Miriam Elagean Bold"/>
                <a:cs typeface="Miriam Elagean Bold"/>
                <a:sym typeface="Miriam Elagean Bold"/>
                <a:rtl val="true"/>
              </a:rPr>
              <a:t>ליווי אישי במידת הצורך עי” מתנדבים </a:t>
            </a:r>
          </a:p>
        </p:txBody>
      </p:sp>
      <p:sp>
        <p:nvSpPr>
          <p:cNvPr name="AutoShape 17" id="17"/>
          <p:cNvSpPr/>
          <p:nvPr/>
        </p:nvSpPr>
        <p:spPr>
          <a:xfrm flipV="true">
            <a:off x="3786208" y="3302773"/>
            <a:ext cx="0" cy="732325"/>
          </a:xfrm>
          <a:prstGeom prst="line">
            <a:avLst/>
          </a:prstGeom>
          <a:ln cap="flat" w="57150">
            <a:solidFill>
              <a:srgbClr val="49608C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5057939" cy="7315200"/>
            <a:chOff x="0" y="0"/>
            <a:chExt cx="3208045" cy="46397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08045" cy="4639733"/>
            </a:xfrm>
            <a:custGeom>
              <a:avLst/>
              <a:gdLst/>
              <a:ahLst/>
              <a:cxnLst/>
              <a:rect r="r" b="b" t="t" l="l"/>
              <a:pathLst>
                <a:path h="4639733" w="3208045">
                  <a:moveTo>
                    <a:pt x="0" y="0"/>
                  </a:moveTo>
                  <a:lnTo>
                    <a:pt x="3208045" y="0"/>
                  </a:lnTo>
                  <a:lnTo>
                    <a:pt x="3208045" y="4639733"/>
                  </a:lnTo>
                  <a:lnTo>
                    <a:pt x="0" y="4639733"/>
                  </a:lnTo>
                  <a:close/>
                </a:path>
              </a:pathLst>
            </a:custGeom>
            <a:solidFill>
              <a:srgbClr val="BFBEB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511791" y="854893"/>
            <a:ext cx="3834673" cy="5605414"/>
            <a:chOff x="0" y="0"/>
            <a:chExt cx="1913890" cy="279766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2797669"/>
            </a:xfrm>
            <a:custGeom>
              <a:avLst/>
              <a:gdLst/>
              <a:ahLst/>
              <a:cxnLst/>
              <a:rect r="r" b="b" t="t" l="l"/>
              <a:pathLst>
                <a:path h="2797669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2797669"/>
                  </a:lnTo>
                  <a:lnTo>
                    <a:pt x="0" y="279766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800316" y="1114918"/>
            <a:ext cx="3257623" cy="5030625"/>
            <a:chOff x="0" y="0"/>
            <a:chExt cx="4343498" cy="6707500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2"/>
            <a:srcRect l="15372" t="0" r="36060" b="0"/>
            <a:stretch>
              <a:fillRect/>
            </a:stretch>
          </p:blipFill>
          <p:spPr>
            <a:xfrm flipH="false" flipV="false">
              <a:off x="0" y="0"/>
              <a:ext cx="4343498" cy="6707500"/>
            </a:xfrm>
            <a:prstGeom prst="rect">
              <a:avLst/>
            </a:prstGeom>
          </p:spPr>
        </p:pic>
      </p:grpSp>
      <p:grpSp>
        <p:nvGrpSpPr>
          <p:cNvPr name="Group 8" id="8"/>
          <p:cNvGrpSpPr/>
          <p:nvPr/>
        </p:nvGrpSpPr>
        <p:grpSpPr>
          <a:xfrm rot="0">
            <a:off x="0" y="3291840"/>
            <a:ext cx="2481098" cy="731520"/>
            <a:chOff x="0" y="0"/>
            <a:chExt cx="1573659" cy="46397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73659" cy="463973"/>
            </a:xfrm>
            <a:custGeom>
              <a:avLst/>
              <a:gdLst/>
              <a:ahLst/>
              <a:cxnLst/>
              <a:rect r="r" b="b" t="t" l="l"/>
              <a:pathLst>
                <a:path h="463973" w="1573659">
                  <a:moveTo>
                    <a:pt x="0" y="0"/>
                  </a:moveTo>
                  <a:lnTo>
                    <a:pt x="1573659" y="0"/>
                  </a:lnTo>
                  <a:lnTo>
                    <a:pt x="1573659" y="463973"/>
                  </a:lnTo>
                  <a:lnTo>
                    <a:pt x="0" y="463973"/>
                  </a:lnTo>
                  <a:close/>
                </a:path>
              </a:pathLst>
            </a:custGeom>
            <a:solidFill>
              <a:srgbClr val="EBEBE8"/>
            </a:solidFill>
          </p:spPr>
        </p:sp>
      </p:grpSp>
      <p:sp>
        <p:nvSpPr>
          <p:cNvPr name="AutoShape 10" id="10"/>
          <p:cNvSpPr/>
          <p:nvPr/>
        </p:nvSpPr>
        <p:spPr>
          <a:xfrm rot="-5400000">
            <a:off x="2084455" y="3627523"/>
            <a:ext cx="732325" cy="0"/>
          </a:xfrm>
          <a:prstGeom prst="line">
            <a:avLst/>
          </a:prstGeom>
          <a:ln cap="flat" w="57150">
            <a:solidFill>
              <a:srgbClr val="49608C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1" id="11"/>
          <p:cNvGrpSpPr/>
          <p:nvPr/>
        </p:nvGrpSpPr>
        <p:grpSpPr>
          <a:xfrm rot="0">
            <a:off x="4923090" y="2538425"/>
            <a:ext cx="4640906" cy="4517210"/>
            <a:chOff x="0" y="0"/>
            <a:chExt cx="2943537" cy="286508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943537" cy="2865082"/>
            </a:xfrm>
            <a:custGeom>
              <a:avLst/>
              <a:gdLst/>
              <a:ahLst/>
              <a:cxnLst/>
              <a:rect r="r" b="b" t="t" l="l"/>
              <a:pathLst>
                <a:path h="2865082" w="2943537">
                  <a:moveTo>
                    <a:pt x="0" y="0"/>
                  </a:moveTo>
                  <a:lnTo>
                    <a:pt x="2943537" y="0"/>
                  </a:lnTo>
                  <a:lnTo>
                    <a:pt x="2943537" y="2865082"/>
                  </a:lnTo>
                  <a:lnTo>
                    <a:pt x="0" y="2865082"/>
                  </a:lnTo>
                  <a:close/>
                </a:path>
              </a:pathLst>
            </a:custGeom>
            <a:solidFill>
              <a:srgbClr val="49608C"/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468052" y="250981"/>
            <a:ext cx="744008" cy="744008"/>
          </a:xfrm>
          <a:custGeom>
            <a:avLst/>
            <a:gdLst/>
            <a:ahLst/>
            <a:cxnLst/>
            <a:rect r="r" b="b" t="t" l="l"/>
            <a:pathLst>
              <a:path h="744008" w="744008">
                <a:moveTo>
                  <a:pt x="0" y="0"/>
                </a:moveTo>
                <a:lnTo>
                  <a:pt x="744007" y="0"/>
                </a:lnTo>
                <a:lnTo>
                  <a:pt x="744007" y="744007"/>
                </a:lnTo>
                <a:lnTo>
                  <a:pt x="0" y="7440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670150" y="250981"/>
            <a:ext cx="703861" cy="963276"/>
          </a:xfrm>
          <a:custGeom>
            <a:avLst/>
            <a:gdLst/>
            <a:ahLst/>
            <a:cxnLst/>
            <a:rect r="r" b="b" t="t" l="l"/>
            <a:pathLst>
              <a:path h="963276" w="703861">
                <a:moveTo>
                  <a:pt x="0" y="0"/>
                </a:moveTo>
                <a:lnTo>
                  <a:pt x="703860" y="0"/>
                </a:lnTo>
                <a:lnTo>
                  <a:pt x="703860" y="963276"/>
                </a:lnTo>
                <a:lnTo>
                  <a:pt x="0" y="9632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775259" y="5204519"/>
            <a:ext cx="1307737" cy="742141"/>
          </a:xfrm>
          <a:custGeom>
            <a:avLst/>
            <a:gdLst/>
            <a:ahLst/>
            <a:cxnLst/>
            <a:rect r="r" b="b" t="t" l="l"/>
            <a:pathLst>
              <a:path h="742141" w="1307737">
                <a:moveTo>
                  <a:pt x="0" y="0"/>
                </a:moveTo>
                <a:lnTo>
                  <a:pt x="1307737" y="0"/>
                </a:lnTo>
                <a:lnTo>
                  <a:pt x="1307737" y="742140"/>
                </a:lnTo>
                <a:lnTo>
                  <a:pt x="0" y="7421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174838" y="3437951"/>
            <a:ext cx="2074442" cy="384558"/>
            <a:chOff x="0" y="0"/>
            <a:chExt cx="2765923" cy="512743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0"/>
              <a:ext cx="2765923" cy="2144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173"/>
                </a:lnSpc>
              </a:pP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230750"/>
              <a:ext cx="2765923" cy="2819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>
                <a:lnSpc>
                  <a:spcPts val="1613"/>
                </a:lnSpc>
              </a:pPr>
              <a:r>
                <a:rPr lang="he-IL" sz="1466" spc="73">
                  <a:solidFill>
                    <a:srgbClr val="404040"/>
                  </a:solidFill>
                  <a:latin typeface="Miriam Elagean Bold"/>
                  <a:ea typeface="Miriam Elagean Bold"/>
                  <a:cs typeface="Miriam Elagean Bold"/>
                  <a:sym typeface="Miriam Elagean Bold"/>
                  <a:rtl val="true"/>
                </a:rPr>
                <a:t>אתנחתא בקפה “דורקה “</a:t>
              </a: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4923090" y="1360053"/>
            <a:ext cx="4450920" cy="627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016"/>
              </a:lnSpc>
            </a:pPr>
            <a:r>
              <a:rPr lang="he-IL" sz="3800" spc="174">
                <a:solidFill>
                  <a:srgbClr val="404040"/>
                </a:solidFill>
                <a:latin typeface="Miriam Elagean"/>
                <a:ea typeface="Miriam Elagean"/>
                <a:cs typeface="Miriam Elagean"/>
                <a:sym typeface="Miriam Elagean"/>
                <a:rtl val="true"/>
              </a:rPr>
              <a:t>שיפור איכות החיים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229389" y="2590469"/>
            <a:ext cx="4026234" cy="4451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939"/>
              </a:lnSpc>
            </a:pPr>
            <a:r>
              <a:rPr lang="he-IL" sz="2099">
                <a:solidFill>
                  <a:srgbClr val="EBEBE8"/>
                </a:solidFill>
                <a:latin typeface="Miriam Elagean"/>
                <a:ea typeface="Miriam Elagean"/>
                <a:cs typeface="Miriam Elagean"/>
                <a:sym typeface="Miriam Elagean"/>
                <a:rtl val="true"/>
              </a:rPr>
              <a:t>המרכז נועד לשפר את איכות החיים של הוותיק דרך פעילויות מגוונות ובטוחות </a:t>
            </a:r>
          </a:p>
          <a:p>
            <a:pPr algn="ctr" rtl="true">
              <a:lnSpc>
                <a:spcPts val="2939"/>
              </a:lnSpc>
            </a:pPr>
            <a:r>
              <a:rPr lang="he-IL" sz="2099">
                <a:solidFill>
                  <a:srgbClr val="EBEBE8"/>
                </a:solidFill>
                <a:latin typeface="Miriam Elagean"/>
                <a:ea typeface="Miriam Elagean"/>
                <a:cs typeface="Miriam Elagean"/>
                <a:sym typeface="Miriam Elagean"/>
                <a:rtl val="true"/>
              </a:rPr>
              <a:t>שמירה על קשרים חברתיים </a:t>
            </a:r>
          </a:p>
          <a:p>
            <a:pPr algn="ctr" rtl="true">
              <a:lnSpc>
                <a:spcPts val="2939"/>
              </a:lnSpc>
            </a:pPr>
            <a:r>
              <a:rPr lang="he-IL" sz="2099">
                <a:solidFill>
                  <a:srgbClr val="EBEBE8"/>
                </a:solidFill>
                <a:latin typeface="Miriam Elagean"/>
                <a:ea typeface="Miriam Elagean"/>
                <a:cs typeface="Miriam Elagean"/>
                <a:sym typeface="Miriam Elagean"/>
                <a:rtl val="true"/>
              </a:rPr>
              <a:t>שיפור מצב הרוח, תחושת ערך ושייכות </a:t>
            </a:r>
          </a:p>
          <a:p>
            <a:pPr algn="ctr" rtl="true">
              <a:lnSpc>
                <a:spcPts val="2939"/>
              </a:lnSpc>
            </a:pPr>
            <a:r>
              <a:rPr lang="he-IL" sz="2099">
                <a:solidFill>
                  <a:srgbClr val="EBEBE8"/>
                </a:solidFill>
                <a:latin typeface="Miriam Elagean"/>
                <a:ea typeface="Miriam Elagean"/>
                <a:cs typeface="Miriam Elagean"/>
                <a:sym typeface="Miriam Elagean"/>
                <a:rtl val="true"/>
              </a:rPr>
              <a:t>חיזוק העצמאות </a:t>
            </a:r>
          </a:p>
          <a:p>
            <a:pPr algn="ctr" rtl="true">
              <a:lnSpc>
                <a:spcPts val="2939"/>
              </a:lnSpc>
            </a:pPr>
            <a:r>
              <a:rPr lang="he-IL" sz="2099">
                <a:solidFill>
                  <a:srgbClr val="EBEBE8"/>
                </a:solidFill>
                <a:latin typeface="Miriam Elagean"/>
                <a:ea typeface="Miriam Elagean"/>
                <a:cs typeface="Miriam Elagean"/>
                <a:sym typeface="Miriam Elagean"/>
                <a:rtl val="true"/>
              </a:rPr>
              <a:t>טיפולי בריאות משלימים לאיכות חיים ובריאות מיטבית </a:t>
            </a:r>
          </a:p>
          <a:p>
            <a:pPr algn="ctr" rtl="true">
              <a:lnSpc>
                <a:spcPts val="2939"/>
              </a:lnSpc>
            </a:pPr>
            <a:r>
              <a:rPr lang="he-IL" sz="2099">
                <a:solidFill>
                  <a:srgbClr val="EBEBE8"/>
                </a:solidFill>
                <a:latin typeface="Miriam Elagean"/>
                <a:ea typeface="Miriam Elagean"/>
                <a:cs typeface="Miriam Elagean"/>
                <a:sym typeface="Miriam Elagean"/>
                <a:rtl val="true"/>
              </a:rPr>
              <a:t>תכנית לשיפור היציבה</a:t>
            </a:r>
          </a:p>
          <a:p>
            <a:pPr algn="ctr" rtl="true">
              <a:lnSpc>
                <a:spcPts val="2939"/>
              </a:lnSpc>
            </a:pPr>
            <a:r>
              <a:rPr lang="he-IL" sz="2099">
                <a:solidFill>
                  <a:srgbClr val="EBEBE8"/>
                </a:solidFill>
                <a:latin typeface="Miriam Elagean"/>
                <a:ea typeface="Miriam Elagean"/>
                <a:cs typeface="Miriam Elagean"/>
                <a:sym typeface="Miriam Elagean"/>
                <a:rtl val="true"/>
              </a:rPr>
              <a:t>תמיכה וייעוץ לניצולי שואה </a:t>
            </a:r>
          </a:p>
          <a:p>
            <a:pPr algn="ctr" rtl="true">
              <a:lnSpc>
                <a:spcPts val="2939"/>
              </a:lnSpc>
            </a:pPr>
            <a:r>
              <a:rPr lang="he-IL" sz="2099">
                <a:solidFill>
                  <a:srgbClr val="EBEBE8"/>
                </a:solidFill>
                <a:latin typeface="Miriam Elagean"/>
                <a:ea typeface="Miriam Elagean"/>
                <a:cs typeface="Miriam Elagean"/>
                <a:sym typeface="Miriam Elagean"/>
                <a:rtl val="true"/>
              </a:rPr>
              <a:t>סיוע במיצוי זכויות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5057939" cy="7315200"/>
            <a:chOff x="0" y="0"/>
            <a:chExt cx="3208045" cy="46397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08045" cy="4639733"/>
            </a:xfrm>
            <a:custGeom>
              <a:avLst/>
              <a:gdLst/>
              <a:ahLst/>
              <a:cxnLst/>
              <a:rect r="r" b="b" t="t" l="l"/>
              <a:pathLst>
                <a:path h="4639733" w="3208045">
                  <a:moveTo>
                    <a:pt x="0" y="0"/>
                  </a:moveTo>
                  <a:lnTo>
                    <a:pt x="3208045" y="0"/>
                  </a:lnTo>
                  <a:lnTo>
                    <a:pt x="3208045" y="4639733"/>
                  </a:lnTo>
                  <a:lnTo>
                    <a:pt x="0" y="4639733"/>
                  </a:lnTo>
                  <a:close/>
                </a:path>
              </a:pathLst>
            </a:custGeom>
            <a:solidFill>
              <a:srgbClr val="BFBEB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42127" y="817725"/>
            <a:ext cx="3834673" cy="5605414"/>
            <a:chOff x="0" y="0"/>
            <a:chExt cx="1913890" cy="279766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2797669"/>
            </a:xfrm>
            <a:custGeom>
              <a:avLst/>
              <a:gdLst/>
              <a:ahLst/>
              <a:cxnLst/>
              <a:rect r="r" b="b" t="t" l="l"/>
              <a:pathLst>
                <a:path h="2797669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2797669"/>
                  </a:lnTo>
                  <a:lnTo>
                    <a:pt x="0" y="279766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215913" y="994988"/>
            <a:ext cx="3487101" cy="5180793"/>
            <a:chOff x="0" y="0"/>
            <a:chExt cx="4649468" cy="6907723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2"/>
            <a:srcRect l="16345" t="0" r="16345" b="0"/>
            <a:stretch>
              <a:fillRect/>
            </a:stretch>
          </p:blipFill>
          <p:spPr>
            <a:xfrm flipH="false" flipV="false">
              <a:off x="0" y="0"/>
              <a:ext cx="4649468" cy="6907723"/>
            </a:xfrm>
            <a:prstGeom prst="rect">
              <a:avLst/>
            </a:prstGeom>
          </p:spPr>
        </p:pic>
      </p:grpSp>
      <p:grpSp>
        <p:nvGrpSpPr>
          <p:cNvPr name="Group 8" id="8"/>
          <p:cNvGrpSpPr/>
          <p:nvPr/>
        </p:nvGrpSpPr>
        <p:grpSpPr>
          <a:xfrm rot="0">
            <a:off x="105352" y="3254672"/>
            <a:ext cx="2738528" cy="731520"/>
            <a:chOff x="0" y="0"/>
            <a:chExt cx="1736937" cy="46397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736937" cy="463973"/>
            </a:xfrm>
            <a:custGeom>
              <a:avLst/>
              <a:gdLst/>
              <a:ahLst/>
              <a:cxnLst/>
              <a:rect r="r" b="b" t="t" l="l"/>
              <a:pathLst>
                <a:path h="463973" w="1736937">
                  <a:moveTo>
                    <a:pt x="0" y="0"/>
                  </a:moveTo>
                  <a:lnTo>
                    <a:pt x="1736937" y="0"/>
                  </a:lnTo>
                  <a:lnTo>
                    <a:pt x="1736937" y="463973"/>
                  </a:lnTo>
                  <a:lnTo>
                    <a:pt x="0" y="463973"/>
                  </a:lnTo>
                  <a:close/>
                </a:path>
              </a:pathLst>
            </a:custGeom>
            <a:solidFill>
              <a:srgbClr val="EBEBE8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4923090" y="2538425"/>
            <a:ext cx="4640906" cy="4517210"/>
            <a:chOff x="0" y="0"/>
            <a:chExt cx="2943537" cy="286508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943537" cy="2865082"/>
            </a:xfrm>
            <a:custGeom>
              <a:avLst/>
              <a:gdLst/>
              <a:ahLst/>
              <a:cxnLst/>
              <a:rect r="r" b="b" t="t" l="l"/>
              <a:pathLst>
                <a:path h="2865082" w="2943537">
                  <a:moveTo>
                    <a:pt x="0" y="0"/>
                  </a:moveTo>
                  <a:lnTo>
                    <a:pt x="2943537" y="0"/>
                  </a:lnTo>
                  <a:lnTo>
                    <a:pt x="2943537" y="2865082"/>
                  </a:lnTo>
                  <a:lnTo>
                    <a:pt x="0" y="2865082"/>
                  </a:lnTo>
                  <a:close/>
                </a:path>
              </a:pathLst>
            </a:custGeom>
            <a:solidFill>
              <a:srgbClr val="49608C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93754" y="250981"/>
            <a:ext cx="744008" cy="744008"/>
          </a:xfrm>
          <a:custGeom>
            <a:avLst/>
            <a:gdLst/>
            <a:ahLst/>
            <a:cxnLst/>
            <a:rect r="r" b="b" t="t" l="l"/>
            <a:pathLst>
              <a:path h="744008" w="744008">
                <a:moveTo>
                  <a:pt x="0" y="0"/>
                </a:moveTo>
                <a:lnTo>
                  <a:pt x="744008" y="0"/>
                </a:lnTo>
                <a:lnTo>
                  <a:pt x="744008" y="744007"/>
                </a:lnTo>
                <a:lnTo>
                  <a:pt x="0" y="7440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670150" y="250981"/>
            <a:ext cx="703861" cy="963276"/>
          </a:xfrm>
          <a:custGeom>
            <a:avLst/>
            <a:gdLst/>
            <a:ahLst/>
            <a:cxnLst/>
            <a:rect r="r" b="b" t="t" l="l"/>
            <a:pathLst>
              <a:path h="963276" w="703861">
                <a:moveTo>
                  <a:pt x="0" y="0"/>
                </a:moveTo>
                <a:lnTo>
                  <a:pt x="703860" y="0"/>
                </a:lnTo>
                <a:lnTo>
                  <a:pt x="703860" y="963276"/>
                </a:lnTo>
                <a:lnTo>
                  <a:pt x="0" y="9632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5405735" y="2975550"/>
            <a:ext cx="3675616" cy="2597170"/>
            <a:chOff x="0" y="0"/>
            <a:chExt cx="1361339" cy="96191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361339" cy="961915"/>
            </a:xfrm>
            <a:custGeom>
              <a:avLst/>
              <a:gdLst/>
              <a:ahLst/>
              <a:cxnLst/>
              <a:rect r="r" b="b" t="t" l="l"/>
              <a:pathLst>
                <a:path h="961915" w="1361339">
                  <a:moveTo>
                    <a:pt x="0" y="0"/>
                  </a:moveTo>
                  <a:lnTo>
                    <a:pt x="1361339" y="0"/>
                  </a:lnTo>
                  <a:lnTo>
                    <a:pt x="1361339" y="961915"/>
                  </a:lnTo>
                  <a:lnTo>
                    <a:pt x="0" y="961915"/>
                  </a:lnTo>
                  <a:close/>
                </a:path>
              </a:pathLst>
            </a:custGeom>
            <a:solidFill>
              <a:srgbClr val="49608C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19050"/>
              <a:ext cx="1361339" cy="942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2273"/>
                </a:lnSpc>
              </a:pPr>
              <a:r>
                <a:rPr lang="he-IL" sz="2066" spc="103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  <a:rtl val="true"/>
                </a:rPr>
                <a:t>מרכז רב תכליתי לוותיקי דורות מ.א.זבולון </a:t>
              </a:r>
            </a:p>
            <a:p>
              <a:pPr algn="ctr" rtl="true">
                <a:lnSpc>
                  <a:spcPts val="1393"/>
                </a:lnSpc>
              </a:pPr>
            </a:p>
            <a:p>
              <a:pPr algn="ctr">
                <a:lnSpc>
                  <a:spcPts val="1393"/>
                </a:lnSpc>
              </a:pPr>
            </a:p>
            <a:p>
              <a:pPr algn="ctr">
                <a:lnSpc>
                  <a:spcPts val="2383"/>
                </a:lnSpc>
              </a:pPr>
              <a:r>
                <a:rPr lang="en-US" sz="2166" spc="108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04-8478124</a:t>
              </a:r>
            </a:p>
            <a:p>
              <a:pPr algn="ctr">
                <a:lnSpc>
                  <a:spcPts val="2383"/>
                </a:lnSpc>
              </a:pPr>
              <a:r>
                <a:rPr lang="en-US" sz="2166" spc="108">
                  <a:solidFill>
                    <a:srgbClr val="FFFFFF"/>
                  </a:solidFill>
                  <a:latin typeface="Miriam Elagean"/>
                  <a:ea typeface="Miriam Elagean"/>
                  <a:cs typeface="Miriam Elagean"/>
                  <a:sym typeface="Miriam Elagean"/>
                </a:rPr>
                <a:t>04-8431533</a:t>
              </a:r>
            </a:p>
            <a:p>
              <a:pPr algn="ctr">
                <a:lnSpc>
                  <a:spcPts val="2383"/>
                </a:lnSpc>
              </a:pPr>
            </a:p>
            <a:p>
              <a:pPr algn="ctr">
                <a:lnSpc>
                  <a:spcPts val="1393"/>
                </a:lnSpc>
              </a:pPr>
              <a:r>
                <a:rPr lang="en-US" sz="1266" spc="63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MARCELE@ZVULUN.CO.IL</a:t>
              </a:r>
            </a:p>
            <a:p>
              <a:pPr algn="ctr">
                <a:lnSpc>
                  <a:spcPts val="1613"/>
                </a:lnSpc>
              </a:pPr>
            </a:p>
            <a:p>
              <a:pPr algn="ctr">
                <a:lnSpc>
                  <a:spcPts val="1613"/>
                </a:lnSpc>
              </a:pPr>
              <a:r>
                <a:rPr lang="en-US" sz="1466" spc="73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WWW.DOROTZVULUN.ORG.IL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93754" y="3501588"/>
            <a:ext cx="2561722" cy="2281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613"/>
              </a:lnSpc>
            </a:pPr>
            <a:r>
              <a:rPr lang="he-IL" sz="1466" spc="73">
                <a:solidFill>
                  <a:srgbClr val="49608C"/>
                </a:solidFill>
                <a:latin typeface="Josefin Sans Bold"/>
                <a:ea typeface="Josefin Sans Bold"/>
                <a:cs typeface="Josefin Sans Bold"/>
                <a:sym typeface="Josefin Sans Bold"/>
                <a:rtl val="true"/>
              </a:rPr>
              <a:t>מגוון פעילויות פנאי ובריאות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923090" y="1157107"/>
            <a:ext cx="4450920" cy="1256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016"/>
              </a:lnSpc>
            </a:pPr>
            <a:r>
              <a:rPr lang="he-IL" sz="3800" spc="174">
                <a:solidFill>
                  <a:srgbClr val="404040"/>
                </a:solidFill>
                <a:latin typeface="Miriam Elagean"/>
                <a:ea typeface="Miriam Elagean"/>
                <a:cs typeface="Miriam Elagean"/>
                <a:sym typeface="Miriam Elagean"/>
                <a:rtl val="true"/>
              </a:rPr>
              <a:t>פרטים נוספים להתקשרות </a:t>
            </a:r>
          </a:p>
        </p:txBody>
      </p:sp>
      <p:sp>
        <p:nvSpPr>
          <p:cNvPr name="AutoShape 19" id="19"/>
          <p:cNvSpPr/>
          <p:nvPr/>
        </p:nvSpPr>
        <p:spPr>
          <a:xfrm flipV="true">
            <a:off x="2815304" y="3254672"/>
            <a:ext cx="0" cy="732325"/>
          </a:xfrm>
          <a:prstGeom prst="line">
            <a:avLst/>
          </a:prstGeom>
          <a:ln cap="flat" w="57150">
            <a:solidFill>
              <a:srgbClr val="49608C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DAGIgX6Tfz8</dc:identifier>
  <dcterms:modified xsi:type="dcterms:W3CDTF">2011-08-01T06:04:30Z</dcterms:modified>
  <cp:revision>1</cp:revision>
  <dc:title>מרכז דורות בית חם ומלא חיים</dc:title>
</cp:coreProperties>
</file>